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69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8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678343"/>
            <a:ext cx="7415927" cy="24299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latin typeface="Lora"/>
                <a:ea typeface="Lora"/>
                <a:cs typeface="Lora"/>
                <a:sym typeface="Lora"/>
              </a:rPr>
              <a:t>Optimizing Gym Utilization for GoodLife Fitness</a:t>
            </a:r>
          </a:p>
        </p:txBody>
      </p:sp>
      <p:sp>
        <p:nvSpPr>
          <p:cNvPr id="6" name="Text 2"/>
          <p:cNvSpPr/>
          <p:nvPr/>
        </p:nvSpPr>
        <p:spPr>
          <a:xfrm>
            <a:off x="6350436" y="362515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GoodLife Fitness, a leading Canadian fitness chain, is exploring the potential of AI to enhance its operations and member experience.</a:t>
            </a:r>
            <a:endParaRPr lang="en-US" sz="194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70FAA-E95C-9CB5-4421-B14A2CA8548B}"/>
              </a:ext>
            </a:extLst>
          </p:cNvPr>
          <p:cNvSpPr txBox="1"/>
          <p:nvPr/>
        </p:nvSpPr>
        <p:spPr>
          <a:xfrm>
            <a:off x="6470602" y="5653925"/>
            <a:ext cx="7217477" cy="125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94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Goal</a:t>
            </a: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- </a:t>
            </a:r>
            <a:r>
              <a:rPr lang="en-US" sz="2000" dirty="0"/>
              <a:t>The goal of the project is to optimize gym utilization at GoodLife Fitness by using AI to predict class attendance and gym crowding, enhancing client satisfaction and maximizing profits.</a:t>
            </a:r>
            <a:endParaRPr lang="en-US" sz="1944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2"/>
          <p:cNvGrpSpPr/>
          <p:nvPr/>
        </p:nvGrpSpPr>
        <p:grpSpPr>
          <a:xfrm flipH="1">
            <a:off x="2003088" y="745588"/>
            <a:ext cx="10655714" cy="6738480"/>
            <a:chOff x="3285627" y="621323"/>
            <a:chExt cx="8879762" cy="5615400"/>
          </a:xfrm>
        </p:grpSpPr>
        <p:grpSp>
          <p:nvGrpSpPr>
            <p:cNvPr id="197" name="Google Shape;197;p22"/>
            <p:cNvGrpSpPr/>
            <p:nvPr/>
          </p:nvGrpSpPr>
          <p:grpSpPr>
            <a:xfrm>
              <a:off x="3285627" y="621323"/>
              <a:ext cx="8879762" cy="5615400"/>
              <a:chOff x="4056185" y="527538"/>
              <a:chExt cx="7338646" cy="5615400"/>
            </a:xfrm>
          </p:grpSpPr>
          <p:sp>
            <p:nvSpPr>
              <p:cNvPr id="198" name="Google Shape;198;p22"/>
              <p:cNvSpPr/>
              <p:nvPr/>
            </p:nvSpPr>
            <p:spPr>
              <a:xfrm>
                <a:off x="4056185" y="527538"/>
                <a:ext cx="7338600" cy="561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09710" tIns="54840" rIns="109710" bIns="54840" anchor="ctr" anchorCtr="0">
                <a:noAutofit/>
              </a:bodyPr>
              <a:lstStyle/>
              <a:p>
                <a:pPr algn="ctr"/>
                <a:endParaRPr sz="216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22"/>
              <p:cNvGrpSpPr/>
              <p:nvPr/>
            </p:nvGrpSpPr>
            <p:grpSpPr>
              <a:xfrm rot="10800000">
                <a:off x="4056185" y="527538"/>
                <a:ext cx="4194751" cy="2225674"/>
                <a:chOff x="724383" y="4632326"/>
                <a:chExt cx="4194751" cy="2225674"/>
              </a:xfrm>
            </p:grpSpPr>
            <p:sp>
              <p:nvSpPr>
                <p:cNvPr id="200" name="Google Shape;200;p22"/>
                <p:cNvSpPr/>
                <p:nvPr/>
              </p:nvSpPr>
              <p:spPr>
                <a:xfrm>
                  <a:off x="724383" y="5349874"/>
                  <a:ext cx="2349018" cy="1508125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09710" tIns="54840" rIns="109710" bIns="54840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800"/>
                  </a:pPr>
                  <a:endParaRPr sz="216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22"/>
                <p:cNvSpPr/>
                <p:nvPr/>
              </p:nvSpPr>
              <p:spPr>
                <a:xfrm>
                  <a:off x="1452479" y="4632326"/>
                  <a:ext cx="3466655" cy="2225674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spcFirstLastPara="1" wrap="square" lIns="109710" tIns="54840" rIns="109710" bIns="54840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800"/>
                  </a:pPr>
                  <a:endParaRPr sz="216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" name="Google Shape;202;p22"/>
              <p:cNvGrpSpPr/>
              <p:nvPr/>
            </p:nvGrpSpPr>
            <p:grpSpPr>
              <a:xfrm>
                <a:off x="7200080" y="3693989"/>
                <a:ext cx="4194751" cy="2225674"/>
                <a:chOff x="724383" y="4632326"/>
                <a:chExt cx="4194751" cy="2225674"/>
              </a:xfrm>
            </p:grpSpPr>
            <p:sp>
              <p:nvSpPr>
                <p:cNvPr id="203" name="Google Shape;203;p22"/>
                <p:cNvSpPr/>
                <p:nvPr/>
              </p:nvSpPr>
              <p:spPr>
                <a:xfrm>
                  <a:off x="724383" y="5349874"/>
                  <a:ext cx="2349018" cy="1508125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09710" tIns="54840" rIns="109710" bIns="54840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800"/>
                  </a:pPr>
                  <a:endParaRPr sz="216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22"/>
                <p:cNvSpPr/>
                <p:nvPr/>
              </p:nvSpPr>
              <p:spPr>
                <a:xfrm>
                  <a:off x="1452479" y="4632326"/>
                  <a:ext cx="3466655" cy="2225674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spcFirstLastPara="1" wrap="square" lIns="109710" tIns="54840" rIns="109710" bIns="54840" anchor="ctr" anchorCtr="0">
                  <a:noAutofit/>
                </a:bodyPr>
                <a:lstStyle/>
                <a:p>
                  <a:pPr algn="ctr">
                    <a:buClr>
                      <a:schemeClr val="lt1"/>
                    </a:buClr>
                    <a:buSzPts val="1800"/>
                  </a:pPr>
                  <a:endParaRPr sz="216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5" name="Google Shape;205;p22"/>
            <p:cNvSpPr txBox="1"/>
            <p:nvPr/>
          </p:nvSpPr>
          <p:spPr>
            <a:xfrm>
              <a:off x="4921680" y="2007730"/>
              <a:ext cx="560760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10" tIns="54840" rIns="109710" bIns="54840" anchor="t" anchorCtr="0">
              <a:spAutoFit/>
            </a:bodyPr>
            <a:lstStyle/>
            <a:p>
              <a:pPr algn="ctr"/>
              <a:r>
                <a:rPr lang="en-US" sz="6480" dirty="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Thank You</a:t>
              </a:r>
              <a:endParaRPr sz="216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68BF06-01A9-451E-20C3-D2DA31708970}"/>
              </a:ext>
            </a:extLst>
          </p:cNvPr>
          <p:cNvSpPr txBox="1"/>
          <p:nvPr/>
        </p:nvSpPr>
        <p:spPr>
          <a:xfrm>
            <a:off x="5479420" y="3762302"/>
            <a:ext cx="408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by,</a:t>
            </a:r>
          </a:p>
          <a:p>
            <a:endParaRPr lang="en-US" b="1" dirty="0"/>
          </a:p>
          <a:p>
            <a:r>
              <a:rPr lang="en-US" b="1" dirty="0"/>
              <a:t>Group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0910" y="664845"/>
            <a:ext cx="7454979" cy="1583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234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Two Specific Ethical Considerations in AI Adoption</a:t>
            </a:r>
            <a:endParaRPr lang="en-US" sz="3600" dirty="0"/>
          </a:p>
        </p:txBody>
      </p:sp>
      <p:sp>
        <p:nvSpPr>
          <p:cNvPr id="6" name="Shape 2"/>
          <p:cNvSpPr/>
          <p:nvPr/>
        </p:nvSpPr>
        <p:spPr>
          <a:xfrm>
            <a:off x="6330910" y="2881789"/>
            <a:ext cx="542925" cy="54292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521053" y="2963228"/>
            <a:ext cx="16263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3"/>
              </a:lnSpc>
              <a:buNone/>
            </a:pPr>
            <a:r>
              <a:rPr lang="en-US" sz="299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993" dirty="0"/>
          </a:p>
        </p:txBody>
      </p:sp>
      <p:sp>
        <p:nvSpPr>
          <p:cNvPr id="8" name="Text 4"/>
          <p:cNvSpPr/>
          <p:nvPr/>
        </p:nvSpPr>
        <p:spPr>
          <a:xfrm>
            <a:off x="7115056" y="2881789"/>
            <a:ext cx="3167063" cy="3958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7"/>
              </a:lnSpc>
              <a:buNone/>
            </a:pPr>
            <a:r>
              <a:rPr lang="en-US" sz="249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Privacy</a:t>
            </a:r>
            <a:endParaRPr lang="en-US" sz="2494" dirty="0"/>
          </a:p>
        </p:txBody>
      </p:sp>
      <p:sp>
        <p:nvSpPr>
          <p:cNvPr id="9" name="Text 5"/>
          <p:cNvSpPr/>
          <p:nvPr/>
        </p:nvSpPr>
        <p:spPr>
          <a:xfrm>
            <a:off x="7115056" y="3422452"/>
            <a:ext cx="6670834" cy="1544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the protection of members' personal data, such as attendance records and personal details, is crucial. AI systems must comply with privacy laws and guidelines to safeguard data.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6330910" y="5479613"/>
            <a:ext cx="542925" cy="54292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494621" y="5561052"/>
            <a:ext cx="215503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3"/>
              </a:lnSpc>
              <a:buNone/>
            </a:pPr>
            <a:r>
              <a:rPr lang="en-US" sz="299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993" dirty="0"/>
          </a:p>
        </p:txBody>
      </p:sp>
      <p:sp>
        <p:nvSpPr>
          <p:cNvPr id="12" name="Text 8"/>
          <p:cNvSpPr/>
          <p:nvPr/>
        </p:nvSpPr>
        <p:spPr>
          <a:xfrm>
            <a:off x="7115056" y="5479613"/>
            <a:ext cx="3167063" cy="3958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7"/>
              </a:lnSpc>
              <a:buNone/>
            </a:pPr>
            <a:r>
              <a:rPr lang="en-US" sz="249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Bias and Fairness</a:t>
            </a:r>
            <a:endParaRPr lang="en-US" sz="2494" dirty="0"/>
          </a:p>
        </p:txBody>
      </p:sp>
      <p:sp>
        <p:nvSpPr>
          <p:cNvPr id="13" name="Text 9"/>
          <p:cNvSpPr/>
          <p:nvPr/>
        </p:nvSpPr>
        <p:spPr>
          <a:xfrm>
            <a:off x="7115056" y="6020276"/>
            <a:ext cx="6670834" cy="1544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should be designed to prevent biases in predicting attendance or gym crowd levels, ensuring equitable access and treatment for all members regardless of demographic factors.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71273" y="1310045"/>
            <a:ext cx="8660653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1"/>
              </a:lnSpc>
              <a:buNone/>
            </a:pPr>
            <a:r>
              <a:rPr lang="en-US" sz="3985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Three Examples of Operational Decisions</a:t>
            </a:r>
            <a:endParaRPr lang="en-US" sz="3985" dirty="0"/>
          </a:p>
        </p:txBody>
      </p:sp>
      <p:sp>
        <p:nvSpPr>
          <p:cNvPr id="6" name="Shape 2"/>
          <p:cNvSpPr/>
          <p:nvPr/>
        </p:nvSpPr>
        <p:spPr>
          <a:xfrm>
            <a:off x="6438781" y="2231708"/>
            <a:ext cx="22860" cy="4687848"/>
          </a:xfrm>
          <a:prstGeom prst="roundRect">
            <a:avLst>
              <a:gd name="adj" fmla="val 35422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644223" y="2653903"/>
            <a:ext cx="674727" cy="22860"/>
          </a:xfrm>
          <a:prstGeom prst="roundRect">
            <a:avLst>
              <a:gd name="adj" fmla="val 35422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233339" y="2448520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385262" y="2513528"/>
            <a:ext cx="129897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91" dirty="0"/>
          </a:p>
        </p:txBody>
      </p:sp>
      <p:sp>
        <p:nvSpPr>
          <p:cNvPr id="10" name="Text 6"/>
          <p:cNvSpPr/>
          <p:nvPr/>
        </p:nvSpPr>
        <p:spPr>
          <a:xfrm>
            <a:off x="7510582" y="2424470"/>
            <a:ext cx="2530435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 Scheduling</a:t>
            </a:r>
            <a:endParaRPr lang="en-US" sz="1992" dirty="0"/>
          </a:p>
        </p:txBody>
      </p:sp>
      <p:sp>
        <p:nvSpPr>
          <p:cNvPr id="11" name="Text 7"/>
          <p:cNvSpPr/>
          <p:nvPr/>
        </p:nvSpPr>
        <p:spPr>
          <a:xfrm>
            <a:off x="7510582" y="2856309"/>
            <a:ext cx="6445091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9"/>
              </a:lnSpc>
              <a:buNone/>
            </a:pPr>
            <a:r>
              <a:rPr lang="en-US" sz="15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Adjusting class schedules based on predicted attendance to optimize space utilization and reduce crowding.</a:t>
            </a:r>
            <a:endParaRPr lang="en-US" sz="1518" dirty="0"/>
          </a:p>
        </p:txBody>
      </p:sp>
      <p:sp>
        <p:nvSpPr>
          <p:cNvPr id="12" name="Shape 8"/>
          <p:cNvSpPr/>
          <p:nvPr/>
        </p:nvSpPr>
        <p:spPr>
          <a:xfrm>
            <a:off x="6644223" y="4280773"/>
            <a:ext cx="674727" cy="22860"/>
          </a:xfrm>
          <a:prstGeom prst="roundRect">
            <a:avLst>
              <a:gd name="adj" fmla="val 35422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233339" y="4075390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64069" y="4140398"/>
            <a:ext cx="172164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91" dirty="0"/>
          </a:p>
        </p:txBody>
      </p:sp>
      <p:sp>
        <p:nvSpPr>
          <p:cNvPr id="15" name="Text 11"/>
          <p:cNvSpPr/>
          <p:nvPr/>
        </p:nvSpPr>
        <p:spPr>
          <a:xfrm>
            <a:off x="7510582" y="4051340"/>
            <a:ext cx="2530435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Resource Allocation</a:t>
            </a:r>
            <a:endParaRPr lang="en-US" sz="1992" dirty="0"/>
          </a:p>
        </p:txBody>
      </p:sp>
      <p:sp>
        <p:nvSpPr>
          <p:cNvPr id="16" name="Text 12"/>
          <p:cNvSpPr/>
          <p:nvPr/>
        </p:nvSpPr>
        <p:spPr>
          <a:xfrm>
            <a:off x="7510582" y="4483179"/>
            <a:ext cx="6445091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9"/>
              </a:lnSpc>
              <a:buNone/>
            </a:pPr>
            <a:r>
              <a:rPr lang="en-US" sz="15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Allocating staff and equipment based on predicted gym usage patterns to enhance member experience.</a:t>
            </a:r>
            <a:endParaRPr lang="en-US" sz="1518" dirty="0"/>
          </a:p>
        </p:txBody>
      </p:sp>
      <p:sp>
        <p:nvSpPr>
          <p:cNvPr id="17" name="Shape 13"/>
          <p:cNvSpPr/>
          <p:nvPr/>
        </p:nvSpPr>
        <p:spPr>
          <a:xfrm>
            <a:off x="6644223" y="5907643"/>
            <a:ext cx="674727" cy="22860"/>
          </a:xfrm>
          <a:prstGeom prst="roundRect">
            <a:avLst>
              <a:gd name="adj" fmla="val 35422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233339" y="5702260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364307" y="5767268"/>
            <a:ext cx="171807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91" dirty="0"/>
          </a:p>
        </p:txBody>
      </p:sp>
      <p:sp>
        <p:nvSpPr>
          <p:cNvPr id="20" name="Text 16"/>
          <p:cNvSpPr/>
          <p:nvPr/>
        </p:nvSpPr>
        <p:spPr>
          <a:xfrm>
            <a:off x="7510582" y="5678210"/>
            <a:ext cx="2530435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Membership Alerts</a:t>
            </a:r>
            <a:endParaRPr lang="en-US" sz="1992" dirty="0"/>
          </a:p>
        </p:txBody>
      </p:sp>
      <p:sp>
        <p:nvSpPr>
          <p:cNvPr id="21" name="Text 17"/>
          <p:cNvSpPr/>
          <p:nvPr/>
        </p:nvSpPr>
        <p:spPr>
          <a:xfrm>
            <a:off x="7510582" y="6110049"/>
            <a:ext cx="6445091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9"/>
              </a:lnSpc>
              <a:buNone/>
            </a:pPr>
            <a:r>
              <a:rPr lang="en-US" sz="151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Sending alerts or reminders to members predicted not to attend, allowing reallocation of spots to waitlisted members.</a:t>
            </a:r>
            <a:endParaRPr lang="en-US" sz="151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1971556"/>
            <a:ext cx="967228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Three Examples of Tactical Decisions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398639"/>
            <a:ext cx="3372564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Marketing Promotions</a:t>
            </a: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864037" y="405050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promotions during low-crowd times based on attendance predictions to boost gym utilization.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639"/>
            <a:ext cx="3898821" cy="8101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 Capacity Management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45555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Adjusting the number of available spots in popular classes based on historical attendance patterns.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639"/>
            <a:ext cx="3898821" cy="8101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Member Engagement Strategies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45555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strategies to increase member engagement and attendance, such as loyalty rewards for frequent attendees.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956" y="667822"/>
            <a:ext cx="8894481" cy="772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8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Three Examples of Strategic Decisions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823674" y="1792962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66562" y="2035850"/>
            <a:ext cx="3088719" cy="3860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Expansion Planning</a:t>
            </a:r>
            <a:endParaRPr lang="en-US" sz="2432" dirty="0"/>
          </a:p>
        </p:txBody>
      </p:sp>
      <p:sp>
        <p:nvSpPr>
          <p:cNvPr id="8" name="Text 4"/>
          <p:cNvSpPr/>
          <p:nvPr/>
        </p:nvSpPr>
        <p:spPr>
          <a:xfrm>
            <a:off x="1066562" y="2562939"/>
            <a:ext cx="7010876" cy="753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5"/>
              </a:lnSpc>
              <a:buNone/>
            </a:pPr>
            <a:r>
              <a:rPr lang="en-US" sz="18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attendance and crowd data to identify opportunities for new locations or expansion of existing facilities.</a:t>
            </a:r>
            <a:endParaRPr lang="en-US" sz="1853" dirty="0"/>
          </a:p>
        </p:txBody>
      </p:sp>
      <p:sp>
        <p:nvSpPr>
          <p:cNvPr id="9" name="Shape 5"/>
          <p:cNvSpPr/>
          <p:nvPr/>
        </p:nvSpPr>
        <p:spPr>
          <a:xfrm>
            <a:off x="823674" y="3794284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66562" y="4037171"/>
            <a:ext cx="3226951" cy="3860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Service Diversification</a:t>
            </a:r>
            <a:endParaRPr lang="en-US" sz="2432" dirty="0"/>
          </a:p>
        </p:txBody>
      </p:sp>
      <p:sp>
        <p:nvSpPr>
          <p:cNvPr id="11" name="Text 7"/>
          <p:cNvSpPr/>
          <p:nvPr/>
        </p:nvSpPr>
        <p:spPr>
          <a:xfrm>
            <a:off x="1066562" y="4564261"/>
            <a:ext cx="7010876" cy="753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5"/>
              </a:lnSpc>
              <a:buNone/>
            </a:pPr>
            <a:r>
              <a:rPr lang="en-US" sz="18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new services or class types based on member preferences and predicted trends.</a:t>
            </a:r>
            <a:endParaRPr lang="en-US" sz="1853" dirty="0"/>
          </a:p>
        </p:txBody>
      </p:sp>
      <p:sp>
        <p:nvSpPr>
          <p:cNvPr id="12" name="Shape 8"/>
          <p:cNvSpPr/>
          <p:nvPr/>
        </p:nvSpPr>
        <p:spPr>
          <a:xfrm>
            <a:off x="823674" y="5795605"/>
            <a:ext cx="7496651" cy="1766054"/>
          </a:xfrm>
          <a:prstGeom prst="roundRect">
            <a:avLst>
              <a:gd name="adj" fmla="val 559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66562" y="6038493"/>
            <a:ext cx="3168848" cy="3860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Long-term Investment</a:t>
            </a:r>
            <a:endParaRPr lang="en-US" sz="2432" dirty="0"/>
          </a:p>
        </p:txBody>
      </p:sp>
      <p:sp>
        <p:nvSpPr>
          <p:cNvPr id="14" name="Text 10"/>
          <p:cNvSpPr/>
          <p:nvPr/>
        </p:nvSpPr>
        <p:spPr>
          <a:xfrm>
            <a:off x="1066562" y="6565583"/>
            <a:ext cx="7010876" cy="753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5"/>
              </a:lnSpc>
              <a:buNone/>
            </a:pPr>
            <a:r>
              <a:rPr lang="en-US" sz="18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AI technology and infrastructure to enhance overall gym operations and member experience.</a:t>
            </a:r>
            <a:endParaRPr lang="en-US" sz="185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865823"/>
            <a:ext cx="7307937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Why This Topic is Important?</a:t>
            </a:r>
            <a:endParaRPr lang="en-US" sz="357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691997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2296716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Member Satisfaction</a:t>
            </a:r>
            <a:endParaRPr lang="en-US" sz="1786" dirty="0"/>
          </a:p>
        </p:txBody>
      </p:sp>
      <p:sp>
        <p:nvSpPr>
          <p:cNvPr id="8" name="Text 3"/>
          <p:cNvSpPr/>
          <p:nvPr/>
        </p:nvSpPr>
        <p:spPr>
          <a:xfrm>
            <a:off x="604837" y="268378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gym utilization ensures a better experience, reducing overcrowding and improving access to popular classes and equipment.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755350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4360069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Profit Maximization</a:t>
            </a:r>
            <a:endParaRPr lang="en-US" sz="1786" dirty="0"/>
          </a:p>
        </p:txBody>
      </p:sp>
      <p:sp>
        <p:nvSpPr>
          <p:cNvPr id="11" name="Text 5"/>
          <p:cNvSpPr/>
          <p:nvPr/>
        </p:nvSpPr>
        <p:spPr>
          <a:xfrm>
            <a:off x="604837" y="474714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use of resources and space increases revenue potential by maximizing membership capacity and class participation.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818703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6423422"/>
            <a:ext cx="2407563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Competitive Advantage</a:t>
            </a:r>
            <a:endParaRPr lang="en-US" sz="1786" dirty="0"/>
          </a:p>
        </p:txBody>
      </p:sp>
      <p:sp>
        <p:nvSpPr>
          <p:cNvPr id="14" name="Text 7"/>
          <p:cNvSpPr/>
          <p:nvPr/>
        </p:nvSpPr>
        <p:spPr>
          <a:xfrm>
            <a:off x="604837" y="681049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AI for operational excellence sets GoodLife apart from competitors, attracting more members and retaining existing ones.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1055" y="3089553"/>
            <a:ext cx="12676731" cy="655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64"/>
              </a:lnSpc>
              <a:buNone/>
            </a:pPr>
            <a:r>
              <a:rPr lang="en-US" sz="413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How Could This Project Make an Impact Outside of Class?</a:t>
            </a:r>
            <a:endParaRPr lang="en-US" sz="413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46" y="4164925"/>
            <a:ext cx="3639383" cy="7995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55733" y="5264229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Industry Innovation</a:t>
            </a:r>
            <a:endParaRPr lang="en-US" sz="2066" dirty="0"/>
          </a:p>
        </p:txBody>
      </p:sp>
      <p:sp>
        <p:nvSpPr>
          <p:cNvPr id="8" name="Text 3"/>
          <p:cNvSpPr/>
          <p:nvPr/>
        </p:nvSpPr>
        <p:spPr>
          <a:xfrm>
            <a:off x="2055733" y="5711904"/>
            <a:ext cx="3239810" cy="15990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Pioneering AI solutions for gym management can set industry standards and inspire other fitness organizations to adopt similar technologies.</a:t>
            </a:r>
            <a:endParaRPr lang="en-US" sz="157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30" y="4164925"/>
            <a:ext cx="3639503" cy="7995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95117" y="5264229"/>
            <a:ext cx="3239929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Health and Wellness Promotion</a:t>
            </a:r>
            <a:endParaRPr lang="en-US" sz="2066" dirty="0"/>
          </a:p>
        </p:txBody>
      </p:sp>
      <p:sp>
        <p:nvSpPr>
          <p:cNvPr id="11" name="Text 5"/>
          <p:cNvSpPr/>
          <p:nvPr/>
        </p:nvSpPr>
        <p:spPr>
          <a:xfrm>
            <a:off x="5695117" y="6039683"/>
            <a:ext cx="3239929" cy="1279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gym accessibility and satisfaction can encourage more people to pursue active lifestyles, contributing to public health.</a:t>
            </a:r>
            <a:endParaRPr lang="en-US" sz="157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832" y="4164925"/>
            <a:ext cx="3639383" cy="7995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334619" y="5264229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Economic Benefits</a:t>
            </a:r>
            <a:endParaRPr lang="en-US" sz="2066" dirty="0"/>
          </a:p>
        </p:txBody>
      </p:sp>
      <p:sp>
        <p:nvSpPr>
          <p:cNvPr id="14" name="Text 7"/>
          <p:cNvSpPr/>
          <p:nvPr/>
        </p:nvSpPr>
        <p:spPr>
          <a:xfrm>
            <a:off x="9334619" y="5711904"/>
            <a:ext cx="3239810" cy="1279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efficiency and profitability can lead to job creation and economic growth within the fitness sector.</a:t>
            </a:r>
            <a:endParaRPr lang="en-US" sz="15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676" y="1451015"/>
            <a:ext cx="8716584" cy="626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5"/>
              </a:lnSpc>
              <a:buNone/>
            </a:pPr>
            <a:r>
              <a:rPr lang="en-US" sz="394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Why Should the Class Choose This Topic?</a:t>
            </a:r>
            <a:endParaRPr lang="en-US" sz="3948" dirty="0"/>
          </a:p>
        </p:txBody>
      </p:sp>
      <p:sp>
        <p:nvSpPr>
          <p:cNvPr id="6" name="Shape 2"/>
          <p:cNvSpPr/>
          <p:nvPr/>
        </p:nvSpPr>
        <p:spPr>
          <a:xfrm>
            <a:off x="668417" y="2364105"/>
            <a:ext cx="7807166" cy="4414361"/>
          </a:xfrm>
          <a:prstGeom prst="roundRect">
            <a:avLst>
              <a:gd name="adj" fmla="val 18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6037" y="2371725"/>
            <a:ext cx="7791926" cy="14663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67013" y="2493883"/>
            <a:ext cx="351020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Relevance and Application</a:t>
            </a:r>
            <a:endParaRPr lang="en-US" sz="1504" b="1" dirty="0"/>
          </a:p>
        </p:txBody>
      </p:sp>
      <p:sp>
        <p:nvSpPr>
          <p:cNvPr id="9" name="Text 5"/>
          <p:cNvSpPr/>
          <p:nvPr/>
        </p:nvSpPr>
        <p:spPr>
          <a:xfrm>
            <a:off x="4766786" y="2493883"/>
            <a:ext cx="3510201" cy="1222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topic applies AI to real-world challenges, demonstrating practical benefits and innovations in a familiar context.</a:t>
            </a:r>
            <a:endParaRPr lang="en-US" sz="1504" dirty="0"/>
          </a:p>
        </p:txBody>
      </p:sp>
      <p:sp>
        <p:nvSpPr>
          <p:cNvPr id="10" name="Shape 6"/>
          <p:cNvSpPr/>
          <p:nvPr/>
        </p:nvSpPr>
        <p:spPr>
          <a:xfrm>
            <a:off x="676037" y="3838099"/>
            <a:ext cx="7791926" cy="14663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867013" y="3960257"/>
            <a:ext cx="351020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Multidisciplinary Approach</a:t>
            </a:r>
            <a:endParaRPr lang="en-US" sz="1504" b="1" dirty="0"/>
          </a:p>
        </p:txBody>
      </p:sp>
      <p:sp>
        <p:nvSpPr>
          <p:cNvPr id="12" name="Text 8"/>
          <p:cNvSpPr/>
          <p:nvPr/>
        </p:nvSpPr>
        <p:spPr>
          <a:xfrm>
            <a:off x="4766786" y="3960257"/>
            <a:ext cx="3510201" cy="1222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data science, business strategy, and ethical considerations, offering a comprehensive learning experience.</a:t>
            </a:r>
            <a:endParaRPr lang="en-US" sz="1504" dirty="0"/>
          </a:p>
        </p:txBody>
      </p:sp>
      <p:sp>
        <p:nvSpPr>
          <p:cNvPr id="13" name="Shape 9"/>
          <p:cNvSpPr/>
          <p:nvPr/>
        </p:nvSpPr>
        <p:spPr>
          <a:xfrm>
            <a:off x="676037" y="5304473"/>
            <a:ext cx="7791926" cy="14663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67013" y="5426631"/>
            <a:ext cx="3510201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Potential</a:t>
            </a:r>
            <a:endParaRPr lang="en-US" sz="1504" b="1" dirty="0"/>
          </a:p>
        </p:txBody>
      </p:sp>
      <p:sp>
        <p:nvSpPr>
          <p:cNvPr id="15" name="Text 11"/>
          <p:cNvSpPr/>
          <p:nvPr/>
        </p:nvSpPr>
        <p:spPr>
          <a:xfrm>
            <a:off x="4766786" y="5426631"/>
            <a:ext cx="3510201" cy="1222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project's outcomes can significantly impact member experiences, business operations, and the fitness industry as a whole.</a:t>
            </a:r>
            <a:endParaRPr lang="en-US" sz="150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0" y="0"/>
            <a:ext cx="974796" cy="822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3653493" y="0"/>
            <a:ext cx="974796" cy="822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" name="Google Shape;189;p21"/>
          <p:cNvGraphicFramePr/>
          <p:nvPr>
            <p:extLst>
              <p:ext uri="{D42A27DB-BD31-4B8C-83A1-F6EECF244321}">
                <p14:modId xmlns:p14="http://schemas.microsoft.com/office/powerpoint/2010/main" val="2007155966"/>
              </p:ext>
            </p:extLst>
          </p:nvPr>
        </p:nvGraphicFramePr>
        <p:xfrm>
          <a:off x="1962316" y="910980"/>
          <a:ext cx="10957140" cy="7066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Brief Description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Assignee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Activity Type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Story Points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Collection and Cleaning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Sudharsan (PO)</a:t>
                      </a:r>
                      <a:endParaRPr sz="1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Preprocessing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Exploratory Data Analysis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Abdul (Dev)</a:t>
                      </a:r>
                      <a:endParaRPr sz="1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Analysis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Engineering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Deepti (Dev)</a:t>
                      </a:r>
                      <a:endParaRPr sz="1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Transformation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Selection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Abdul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Building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Training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Deepti</a:t>
                      </a:r>
                      <a:endParaRPr sz="1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Building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Evaluation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Abdul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Evaluation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Optimization/Tuning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Deepti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Optimization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Deployment Plan Development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Abdul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Deployment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Interface Development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Deepti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 Development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24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 &amp; Reporting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Abdul</a:t>
                      </a: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9740" marR="109740" marT="109740" marB="10974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0" name="Google Shape;190;p21"/>
          <p:cNvSpPr txBox="1"/>
          <p:nvPr/>
        </p:nvSpPr>
        <p:spPr>
          <a:xfrm>
            <a:off x="4951260" y="0"/>
            <a:ext cx="3600000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Sprint Plan</a:t>
            </a:r>
            <a:endParaRPr sz="216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630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Inter</vt:lpstr>
      <vt:lpstr>Lora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Deepti More</cp:lastModifiedBy>
  <cp:revision>9</cp:revision>
  <dcterms:created xsi:type="dcterms:W3CDTF">2024-08-01T21:30:14Z</dcterms:created>
  <dcterms:modified xsi:type="dcterms:W3CDTF">2024-08-01T21:54:40Z</dcterms:modified>
</cp:coreProperties>
</file>